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5682A-9612-4873-A80E-4CE9D7E922FA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48449-B5F1-40BC-A338-140C4F42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6469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0E65E-D9E7-4550-BFEF-D7D81E0117C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AC291-9D34-4C21-9AA6-8E4E62B6F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5725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1D22-ADAC-4663-AEBC-EA86BC52DBB8}" type="datetime1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89AC-AFDD-4CFE-ADC1-2851F784C476}" type="datetime1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5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FE5DE-62E5-4B18-941A-C892224523A8}" type="datetime1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7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5B3A-1D31-4462-AA73-27D11EC50EF8}" type="datetime1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4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AC76-1658-4CAC-A5DF-2B9A964CB0CF}" type="datetime1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4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6871-F62E-46A6-8BA0-AAA22E845614}" type="datetime1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8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07E9-53FA-45F9-BEE6-1C64D8A13D5C}" type="datetime1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5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1313-85BA-47AA-B209-E126E4569A27}" type="datetime1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6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83BA-6EC7-431C-AD42-42C533F0C90B}" type="datetime1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013F-B68A-4FFF-ACC5-91B1D3D76B9A}" type="datetime1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2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5247-EFE5-4522-B0CB-7CA6AE11446D}" type="datetime1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2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FAF7-CECC-4E09-977D-BA143FCD59BB}" type="datetime1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57CE1-B42D-4432-BB09-70B788381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5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ome%20care&#1601;&#1604;&#1608;&#1670;&#1575;&#1585;&#1578;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b="1" kern="0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Mitra" pitchFamily="2" charset="-78"/>
              </a:rPr>
              <a:t>برنامه </a:t>
            </a:r>
            <a:br>
              <a:rPr lang="fa-IR" b="1" kern="0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Mitra" pitchFamily="2" charset="-78"/>
              </a:rPr>
            </a:br>
            <a:r>
              <a:rPr lang="fa-IR" b="1" kern="0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Mitra" pitchFamily="2" charset="-78"/>
              </a:rPr>
              <a:t>مراقبت از نوزاد پرخطر در منزل</a:t>
            </a:r>
            <a:br>
              <a:rPr lang="fa-IR" b="1" kern="0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Mitra" pitchFamily="2" charset="-78"/>
              </a:rPr>
            </a:br>
            <a:r>
              <a:rPr lang="en-US" b="1" kern="0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Mitra" pitchFamily="2" charset="-78"/>
              </a:rPr>
              <a:t>Home care</a:t>
            </a:r>
            <a:endParaRPr lang="en-US" b="1" dirty="0">
              <a:ln w="0"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معاونت بهداشت دانشگاه چندی شاپور اهواز </a:t>
            </a:r>
          </a:p>
          <a:p>
            <a:r>
              <a:rPr lang="fa-IR" dirty="0" smtClean="0"/>
              <a:t>واحد سلامت خانواده</a:t>
            </a:r>
          </a:p>
          <a:p>
            <a:r>
              <a:rPr lang="fa-IR" dirty="0" smtClean="0"/>
              <a:t>1402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z="1400" dirty="0" smtClean="0">
                <a:cs typeface="B Nazanin" panose="00000400000000000000" pitchFamily="2" charset="-78"/>
              </a:rPr>
              <a:t>دکتر زینب بشیری دزفولی</a:t>
            </a:r>
            <a:endParaRPr lang="en-US" sz="1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65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49157"/>
            <a:ext cx="9144000" cy="460777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cs typeface="2  Titr" panose="00000700000000000000" pitchFamily="2" charset="-78"/>
              </a:rPr>
              <a:t>مراقبت از نوزاد پرخطر در منزل</a:t>
            </a:r>
            <a:endParaRPr lang="en-US" sz="2400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55595"/>
            <a:ext cx="9144000" cy="4722125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2100" dirty="0">
                <a:cs typeface="B Nazanin" panose="00000400000000000000" pitchFamily="2" charset="-78"/>
              </a:rPr>
              <a:t>بیش از 50 درصد از مرگ های کودکان زیر 5 سال ایران در 82 روز اول تولد اتفاق می </a:t>
            </a:r>
            <a:r>
              <a:rPr lang="fa-IR" sz="2100" dirty="0" smtClean="0">
                <a:cs typeface="B Nazanin" panose="00000400000000000000" pitchFamily="2" charset="-78"/>
              </a:rPr>
              <a:t>افتد( </a:t>
            </a:r>
            <a:r>
              <a:rPr lang="fa-IR" sz="2100" dirty="0">
                <a:cs typeface="B Nazanin" panose="00000400000000000000" pitchFamily="2" charset="-78"/>
              </a:rPr>
              <a:t>سه چهارم از مرگ های نوزادی در طی اولین هفته اول اتفاق می </a:t>
            </a:r>
            <a:r>
              <a:rPr lang="fa-IR" sz="2100" dirty="0" smtClean="0">
                <a:cs typeface="B Nazanin" panose="00000400000000000000" pitchFamily="2" charset="-78"/>
              </a:rPr>
              <a:t>افتد) . </a:t>
            </a:r>
            <a:r>
              <a:rPr lang="fa-IR" sz="2100" dirty="0">
                <a:cs typeface="B Nazanin" panose="00000400000000000000" pitchFamily="2" charset="-78"/>
              </a:rPr>
              <a:t>درجهان </a:t>
            </a:r>
            <a:r>
              <a:rPr lang="fa-IR" sz="2100" dirty="0" smtClean="0">
                <a:cs typeface="B Nazanin" panose="00000400000000000000" pitchFamily="2" charset="-78"/>
              </a:rPr>
              <a:t>سالانه </a:t>
            </a:r>
            <a:r>
              <a:rPr lang="fa-IR" sz="2100" dirty="0">
                <a:cs typeface="B Nazanin" panose="00000400000000000000" pitchFamily="2" charset="-78"/>
              </a:rPr>
              <a:t>حدود 7.3 میلیون نوزاد درچهار هفته اول تولد جان خود را ازدست می </a:t>
            </a:r>
            <a:r>
              <a:rPr lang="fa-IR" sz="2100" dirty="0" smtClean="0">
                <a:cs typeface="B Nazanin" panose="00000400000000000000" pitchFamily="2" charset="-78"/>
              </a:rPr>
              <a:t>دهند که </a:t>
            </a:r>
            <a:r>
              <a:rPr lang="fa-IR" sz="2100" dirty="0">
                <a:cs typeface="B Nazanin" panose="00000400000000000000" pitchFamily="2" charset="-78"/>
              </a:rPr>
              <a:t>بیشتر آنها مربوط به کشورهای درحال توسعه و به دلیل عدم دسترسی، در منزل اتفاق می افتد . تقریبا علت </a:t>
            </a:r>
            <a:r>
              <a:rPr lang="fa-IR" sz="2100" dirty="0" smtClean="0">
                <a:cs typeface="B Nazanin" panose="00000400000000000000" pitchFamily="2" charset="-78"/>
              </a:rPr>
              <a:t>90 </a:t>
            </a:r>
            <a:r>
              <a:rPr lang="fa-IR" sz="2100" dirty="0">
                <a:cs typeface="B Nazanin" panose="00000400000000000000" pitchFamily="2" charset="-78"/>
              </a:rPr>
              <a:t>درصداز موارد مرگ و میر نوزادان ناهنجاری ها، آسیفکسی، سندرم دیسترس </a:t>
            </a:r>
            <a:r>
              <a:rPr lang="fa-IR" sz="2100" dirty="0" smtClean="0">
                <a:cs typeface="B Nazanin" panose="00000400000000000000" pitchFamily="2" charset="-78"/>
              </a:rPr>
              <a:t>تنفسی</a:t>
            </a:r>
            <a:r>
              <a:rPr lang="fa-IR" sz="2100" dirty="0">
                <a:cs typeface="B Nazanin" panose="00000400000000000000" pitchFamily="2" charset="-78"/>
              </a:rPr>
              <a:t>،</a:t>
            </a:r>
            <a:r>
              <a:rPr lang="en-US" sz="2100" dirty="0" smtClean="0">
                <a:cs typeface="B Nazanin" panose="00000400000000000000" pitchFamily="2" charset="-78"/>
              </a:rPr>
              <a:t> </a:t>
            </a:r>
            <a:r>
              <a:rPr lang="fa-IR" sz="2100" dirty="0" smtClean="0">
                <a:cs typeface="B Nazanin" panose="00000400000000000000" pitchFamily="2" charset="-78"/>
              </a:rPr>
              <a:t>نارسی </a:t>
            </a:r>
            <a:r>
              <a:rPr lang="fa-IR" sz="2100" dirty="0">
                <a:cs typeface="B Nazanin" panose="00000400000000000000" pitchFamily="2" charset="-78"/>
              </a:rPr>
              <a:t>و عفونت می باشد. این درحالی است که دو سوم این مرگ ها با اجرای مداخالت موثر قابل پیشگیری </a:t>
            </a:r>
            <a:r>
              <a:rPr lang="fa-IR" sz="2100" dirty="0" smtClean="0">
                <a:cs typeface="B Nazanin" panose="00000400000000000000" pitchFamily="2" charset="-78"/>
              </a:rPr>
              <a:t>است.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اداره سلامت </a:t>
            </a:r>
            <a:r>
              <a:rPr lang="fa-IR" sz="2000" dirty="0">
                <a:cs typeface="B Nazanin" panose="00000400000000000000" pitchFamily="2" charset="-78"/>
              </a:rPr>
              <a:t>نوزادان </a:t>
            </a:r>
            <a:r>
              <a:rPr lang="fa-IR" sz="2000" dirty="0" smtClean="0">
                <a:cs typeface="B Nazanin" panose="00000400000000000000" pitchFamily="2" charset="-78"/>
              </a:rPr>
              <a:t>یکی </a:t>
            </a:r>
            <a:r>
              <a:rPr lang="fa-IR" sz="2000" dirty="0">
                <a:cs typeface="B Nazanin" panose="00000400000000000000" pitchFamily="2" charset="-78"/>
              </a:rPr>
              <a:t>از اهداف </a:t>
            </a:r>
            <a:r>
              <a:rPr lang="fa-IR" sz="2000" dirty="0" smtClean="0">
                <a:cs typeface="B Nazanin" panose="00000400000000000000" pitchFamily="2" charset="-78"/>
              </a:rPr>
              <a:t>خود در </a:t>
            </a:r>
            <a:r>
              <a:rPr lang="fa-IR" sz="2000" dirty="0">
                <a:cs typeface="B Nazanin" panose="00000400000000000000" pitchFamily="2" charset="-78"/>
              </a:rPr>
              <a:t>سال </a:t>
            </a:r>
            <a:r>
              <a:rPr lang="fa-IR" sz="2000" dirty="0" smtClean="0">
                <a:cs typeface="B Nazanin" panose="00000400000000000000" pitchFamily="2" charset="-78"/>
              </a:rPr>
              <a:t>1394 </a:t>
            </a:r>
            <a:r>
              <a:rPr lang="fa-IR" sz="2000" dirty="0">
                <a:cs typeface="B Nazanin" panose="00000400000000000000" pitchFamily="2" charset="-78"/>
              </a:rPr>
              <a:t>را تهیه پروتکل برنامه مراقبت در منزل در نظر گرفته است . در مطالعه ای مورد شاهدی که در سال </a:t>
            </a:r>
            <a:r>
              <a:rPr lang="fa-IR" sz="2000" dirty="0" smtClean="0">
                <a:cs typeface="B Nazanin" panose="00000400000000000000" pitchFamily="2" charset="-78"/>
              </a:rPr>
              <a:t>1392در </a:t>
            </a:r>
            <a:r>
              <a:rPr lang="fa-IR" sz="2000" dirty="0">
                <a:cs typeface="B Nazanin" panose="00000400000000000000" pitchFamily="2" charset="-78"/>
              </a:rPr>
              <a:t>قزوین انجام شد نتایج نشان داد ، انجام مراقبت در منزل در گروه کنترل در برخی از شاخص ها مانند معاینه بار اول نوزاد ، تغذیه انحصاری با شیر مادر ، روند وزن گیری و... تفاوت معنی داری را نشان داده است . لذا در سال </a:t>
            </a:r>
            <a:r>
              <a:rPr lang="fa-IR" sz="2000" dirty="0" smtClean="0">
                <a:cs typeface="B Nazanin" panose="00000400000000000000" pitchFamily="2" charset="-78"/>
              </a:rPr>
              <a:t>1394 اداره </a:t>
            </a:r>
            <a:r>
              <a:rPr lang="fa-IR" sz="2000" dirty="0">
                <a:cs typeface="B Nazanin" panose="00000400000000000000" pitchFamily="2" charset="-78"/>
              </a:rPr>
              <a:t>سالمت نوزادان بسته خدمتی در قالب دو حیطه علمی و اجرایی با همکاری دانشگاه اصفهان تهیه نمود و مقرر گردید به صورت پایلوت در شهر اصفهان به ویژه حاشیه نشین ها که وضعیت فرهنگی ، اجتماعی و اقتصادی پایین می باشد اجرا نماید</a:t>
            </a:r>
            <a:r>
              <a:rPr lang="fa-IR" sz="2000" dirty="0" smtClean="0">
                <a:cs typeface="B Nazanin" panose="00000400000000000000" pitchFamily="2" charset="-78"/>
              </a:rPr>
              <a:t>............ 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دکتر زینب بشیری دزفولی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4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>
                <a:cs typeface="2  Titr" panose="00000700000000000000" pitchFamily="2" charset="-78"/>
              </a:rPr>
              <a:t>اهداف برنامه:</a:t>
            </a:r>
            <a:br>
              <a:rPr lang="fa-IR" sz="2400" dirty="0" smtClean="0">
                <a:cs typeface="2  Titr" panose="00000700000000000000" pitchFamily="2" charset="-78"/>
              </a:rPr>
            </a:br>
            <a:r>
              <a:rPr lang="fa-IR" sz="2400" dirty="0" smtClean="0">
                <a:cs typeface="2  Titr" panose="00000700000000000000" pitchFamily="2" charset="-78"/>
              </a:rPr>
              <a:t/>
            </a:r>
            <a:br>
              <a:rPr lang="fa-IR" sz="2400" dirty="0" smtClean="0">
                <a:cs typeface="2  Titr" panose="00000700000000000000" pitchFamily="2" charset="-78"/>
              </a:rPr>
            </a:br>
            <a:r>
              <a:rPr lang="fa-IR" sz="2400" dirty="0" smtClean="0">
                <a:cs typeface="2  Titr" panose="00000700000000000000" pitchFamily="2" charset="-78"/>
              </a:rPr>
              <a:t>هدف کلی: کاهش مرگ نوزاد</a:t>
            </a:r>
            <a:endParaRPr lang="en-US" sz="24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ارتقاء سطح آگاهی و عملکرد خانواده ها در مراقبت از نوزاد سالم و در معرض خطر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کاهش </a:t>
            </a:r>
            <a:r>
              <a:rPr lang="fa-IR" dirty="0">
                <a:cs typeface="B Nazanin" panose="00000400000000000000" pitchFamily="2" charset="-78"/>
              </a:rPr>
              <a:t>میزان روزهای بستری نوزادان پرخطر و اشغال تخت در بخش مراقبت ویژه نوزادان 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 بهبود </a:t>
            </a:r>
            <a:r>
              <a:rPr lang="fa-IR" dirty="0">
                <a:cs typeface="B Nazanin" panose="00000400000000000000" pitchFamily="2" charset="-78"/>
              </a:rPr>
              <a:t>عملکرد خانواده ها در مراقبت از نوزاد </a:t>
            </a:r>
            <a:r>
              <a:rPr lang="fa-IR" dirty="0" smtClean="0">
                <a:cs typeface="B Nazanin" panose="00000400000000000000" pitchFamily="2" charset="-78"/>
              </a:rPr>
              <a:t>سالم</a:t>
            </a:r>
            <a:r>
              <a:rPr lang="fa-IR" dirty="0">
                <a:cs typeface="B Nazanin" panose="00000400000000000000" pitchFamily="2" charset="-78"/>
              </a:rPr>
              <a:t>(</a:t>
            </a:r>
            <a:r>
              <a:rPr lang="fa-IR" dirty="0" smtClean="0">
                <a:cs typeface="B Nazanin" panose="00000400000000000000" pitchFamily="2" charset="-78"/>
              </a:rPr>
              <a:t>مشاوره </a:t>
            </a:r>
            <a:r>
              <a:rPr lang="fa-IR" dirty="0">
                <a:cs typeface="B Nazanin" panose="00000400000000000000" pitchFamily="2" charset="-78"/>
              </a:rPr>
              <a:t>شیردهی ، حمام کردن </a:t>
            </a:r>
            <a:r>
              <a:rPr lang="fa-IR" dirty="0" smtClean="0">
                <a:cs typeface="B Nazanin" panose="00000400000000000000" pitchFamily="2" charset="-78"/>
              </a:rPr>
              <a:t>و...)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افزایش </a:t>
            </a:r>
            <a:r>
              <a:rPr lang="fa-IR" dirty="0">
                <a:cs typeface="B Nazanin" panose="00000400000000000000" pitchFamily="2" charset="-78"/>
              </a:rPr>
              <a:t>پوشش مراقبت های </a:t>
            </a:r>
            <a:r>
              <a:rPr lang="fa-IR" dirty="0" smtClean="0">
                <a:cs typeface="B Nazanin" panose="00000400000000000000" pitchFamily="2" charset="-78"/>
              </a:rPr>
              <a:t>3 </a:t>
            </a:r>
            <a:r>
              <a:rPr lang="fa-IR" dirty="0">
                <a:cs typeface="B Nazanin" panose="00000400000000000000" pitchFamily="2" charset="-78"/>
              </a:rPr>
              <a:t>تا 5 روز بعد از تولد در نوزادان 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افزایش </a:t>
            </a:r>
            <a:r>
              <a:rPr lang="fa-IR" dirty="0">
                <a:cs typeface="B Nazanin" panose="00000400000000000000" pitchFamily="2" charset="-78"/>
              </a:rPr>
              <a:t>پوشش غربالگری نوزادان جهت هیپوتیروئیدی و فنیل </a:t>
            </a:r>
            <a:r>
              <a:rPr lang="fa-IR" dirty="0" smtClean="0">
                <a:cs typeface="B Nazanin" panose="00000400000000000000" pitchFamily="2" charset="-78"/>
              </a:rPr>
              <a:t>کتونوری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دکتر زینب بشیری دزفولی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5020"/>
          </a:xfrm>
          <a:solidFill>
            <a:srgbClr val="FFCC99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r" rtl="1"/>
            <a:r>
              <a:rPr lang="en-US" sz="36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Titr" panose="00000700000000000000" pitchFamily="2" charset="-78"/>
              </a:rPr>
              <a:t>  </a:t>
            </a:r>
            <a:r>
              <a:rPr lang="fa-IR" sz="36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Titr" panose="00000700000000000000" pitchFamily="2" charset="-78"/>
              </a:rPr>
              <a:t>برنامه ریزی:</a:t>
            </a:r>
            <a:endParaRPr lang="en-US" sz="36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145"/>
            <a:ext cx="10515600" cy="4666818"/>
          </a:xfrm>
        </p:spPr>
        <p:txBody>
          <a:bodyPr>
            <a:normAutofit fontScale="25000" lnSpcReduction="20000"/>
          </a:bodyPr>
          <a:lstStyle/>
          <a:p>
            <a:pPr algn="r" rtl="1">
              <a:lnSpc>
                <a:spcPct val="160000"/>
              </a:lnSpc>
            </a:pPr>
            <a:r>
              <a:rPr lang="fa-IR" sz="8000" b="1" dirty="0" smtClean="0">
                <a:ea typeface="Calibri"/>
                <a:cs typeface="B Nazanin" panose="00000400000000000000" pitchFamily="2" charset="-78"/>
              </a:rPr>
              <a:t>برگزاری نشست داخلی</a:t>
            </a:r>
          </a:p>
          <a:p>
            <a:pPr algn="r" rtl="1">
              <a:lnSpc>
                <a:spcPct val="160000"/>
              </a:lnSpc>
            </a:pPr>
            <a:r>
              <a:rPr lang="fa-IR" sz="8000" b="1" dirty="0" smtClean="0">
                <a:ea typeface="Calibri"/>
                <a:cs typeface="B Nazanin" panose="00000400000000000000" pitchFamily="2" charset="-78"/>
              </a:rPr>
              <a:t>برگزاری نشست </a:t>
            </a:r>
            <a:r>
              <a:rPr lang="fa-IR" sz="8000" b="1" dirty="0">
                <a:ea typeface="Calibri"/>
                <a:cs typeface="B Nazanin" panose="00000400000000000000" pitchFamily="2" charset="-78"/>
              </a:rPr>
              <a:t>هماهنگی با معاونت </a:t>
            </a:r>
            <a:r>
              <a:rPr lang="fa-IR" sz="8000" b="1" dirty="0" smtClean="0">
                <a:ea typeface="Calibri"/>
                <a:cs typeface="B Nazanin" panose="00000400000000000000" pitchFamily="2" charset="-78"/>
              </a:rPr>
              <a:t>درمان</a:t>
            </a:r>
            <a:endParaRPr lang="fa-IR" sz="8000" b="1" dirty="0">
              <a:ea typeface="Calibri"/>
              <a:cs typeface="B Nazanin" panose="00000400000000000000" pitchFamily="2" charset="-78"/>
            </a:endParaRPr>
          </a:p>
          <a:p>
            <a:pPr algn="r" rtl="1">
              <a:lnSpc>
                <a:spcPct val="160000"/>
              </a:lnSpc>
            </a:pPr>
            <a:r>
              <a:rPr lang="fa-IR" sz="8000" b="1" dirty="0">
                <a:ea typeface="Calibri"/>
                <a:cs typeface="B Nazanin" panose="00000400000000000000" pitchFamily="2" charset="-78"/>
              </a:rPr>
              <a:t>برگزاری  نشست های توجیهی متعدد با کارشناسان مسئول سلامت خانواده و کارشناسان برنامه سلامت کودکان شهرستانهای تابعه مبنی بر اجرای برنامه مذکور در استان </a:t>
            </a:r>
            <a:endParaRPr lang="en-US" sz="8000" b="1" dirty="0" smtClean="0">
              <a:ea typeface="Calibri"/>
              <a:cs typeface="B Nazanin" panose="00000400000000000000" pitchFamily="2" charset="-78"/>
            </a:endParaRPr>
          </a:p>
          <a:p>
            <a:pPr lvl="0" algn="r" rtl="1">
              <a:lnSpc>
                <a:spcPct val="160000"/>
              </a:lnSpc>
            </a:pPr>
            <a:r>
              <a:rPr lang="fa-IR" sz="8000" b="1" dirty="0">
                <a:ea typeface="Calibri"/>
                <a:cs typeface="B Nazanin" panose="00000400000000000000" pitchFamily="2" charset="-78"/>
              </a:rPr>
              <a:t>انجام هماهنگی های درون بخشی با واحدهای مرتبط ازجمله واحدگسترش جهت تامین تجهیزات موردنیاز برنامه(ترازوی دیجیتال اطفال،  قدسنج و متر و...) در شهرستانهای تابعه </a:t>
            </a:r>
          </a:p>
          <a:p>
            <a:pPr algn="r" rtl="1">
              <a:lnSpc>
                <a:spcPct val="160000"/>
              </a:lnSpc>
            </a:pPr>
            <a:r>
              <a:rPr lang="fa-IR" sz="8000" b="1" dirty="0" smtClean="0">
                <a:cs typeface="B Nazanin" panose="00000400000000000000" pitchFamily="2" charset="-78"/>
              </a:rPr>
              <a:t>تعیین گروه هدف</a:t>
            </a:r>
          </a:p>
          <a:p>
            <a:pPr algn="r" rtl="1">
              <a:lnSpc>
                <a:spcPct val="160000"/>
              </a:lnSpc>
            </a:pPr>
            <a:r>
              <a:rPr lang="fa-IR" sz="8000" b="1" dirty="0" smtClean="0">
                <a:cs typeface="B Nazanin" panose="00000400000000000000" pitchFamily="2" charset="-78"/>
              </a:rPr>
              <a:t>تعیین تیم های هوم کر(پزشک،ماما،پرستار)</a:t>
            </a:r>
          </a:p>
          <a:p>
            <a:pPr algn="r" rtl="1">
              <a:lnSpc>
                <a:spcPct val="160000"/>
              </a:lnSpc>
            </a:pPr>
            <a:r>
              <a:rPr lang="fa-IR" sz="8000" b="1" dirty="0" smtClean="0">
                <a:cs typeface="B Nazanin" panose="00000400000000000000" pitchFamily="2" charset="-78"/>
              </a:rPr>
              <a:t>برآورد هزینه ها</a:t>
            </a:r>
          </a:p>
          <a:p>
            <a:pPr algn="r" rt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دکتر زینب بشیری دزفولی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برنامه ریزی: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cs typeface="B Nazanin" panose="00000400000000000000" pitchFamily="2" charset="-78"/>
              </a:rPr>
              <a:t>تعیین رابطین بیمارستانی/ تشکیل گروه های مجازی/طراحی سامانه تحت وب</a:t>
            </a:r>
          </a:p>
          <a:p>
            <a:pPr algn="r" rtl="1"/>
            <a:r>
              <a:rPr lang="fa-IR" sz="2400" b="1" dirty="0">
                <a:ea typeface="Calibri"/>
                <a:cs typeface="B Nazanin" panose="00000400000000000000" pitchFamily="2" charset="-78"/>
              </a:rPr>
              <a:t>تهیه کارت شناسایی اعضای تیم </a:t>
            </a:r>
          </a:p>
          <a:p>
            <a:pPr lvl="0" algn="r" rtl="1"/>
            <a:r>
              <a:rPr lang="fa-IR" sz="2400" b="1" dirty="0">
                <a:ea typeface="Calibri"/>
                <a:cs typeface="B Nazanin" panose="00000400000000000000" pitchFamily="2" charset="-78"/>
              </a:rPr>
              <a:t>تهیه پمفلت مراقبت نوزاد در منزل</a:t>
            </a: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تربیت هسته آموزشی برنامه سلامت نوزادان شهرستان های </a:t>
            </a:r>
            <a:r>
              <a:rPr lang="fa-IR" sz="2400" b="1" dirty="0" smtClean="0">
                <a:cs typeface="B Nazanin" panose="00000400000000000000" pitchFamily="2" charset="-78"/>
              </a:rPr>
              <a:t>تابعه</a:t>
            </a:r>
          </a:p>
          <a:p>
            <a:pPr lvl="0" algn="r" rtl="1"/>
            <a:r>
              <a:rPr lang="fa-IR" sz="2400" b="1" dirty="0">
                <a:ea typeface="Calibri"/>
                <a:cs typeface="B Nazanin" panose="00000400000000000000" pitchFamily="2" charset="-78"/>
              </a:rPr>
              <a:t>تامین و خریداری بسته هاي آموزشي نوزادان(کتابهای نوزاد نارس، قدم نورسیده مبارک و ماساژ نوزادان) جهت افزايش آگاهي مهارت و  والدين، مراقبين نوزاد  و تحویل آن به والدین در زمان انجام خدمت در منزل </a:t>
            </a:r>
          </a:p>
          <a:p>
            <a:pPr algn="r" rt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65126"/>
            <a:ext cx="10515600" cy="1145020"/>
          </a:xfrm>
          <a:prstGeom prst="rect">
            <a:avLst/>
          </a:prstGeom>
          <a:solidFill>
            <a:srgbClr val="FFCC99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en-US" sz="360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Titr" panose="00000700000000000000" pitchFamily="2" charset="-78"/>
              </a:rPr>
              <a:t>  </a:t>
            </a:r>
            <a:r>
              <a:rPr lang="fa-IR" sz="360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Titr" panose="00000700000000000000" pitchFamily="2" charset="-78"/>
              </a:rPr>
              <a:t>برنامه ریزی:</a:t>
            </a:r>
            <a:endParaRPr lang="en-US" sz="36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دکتر زینب بشیری دزفولی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4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455" y="152400"/>
            <a:ext cx="10515600" cy="2793711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anose="00000700000000000000" pitchFamily="2" charset="-78"/>
              </a:rPr>
              <a:t>فرآیند اجرای برنامه: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3" action="ppaction://hlinkfile"/>
              </a:rPr>
              <a:t>home care</a:t>
            </a:r>
            <a:r>
              <a:rPr lang="fa-IR" dirty="0" smtClean="0">
                <a:hlinkClick r:id="rId3" action="ppaction://hlinkfile"/>
              </a:rPr>
              <a:t>فلوچارت.</a:t>
            </a:r>
            <a:r>
              <a:rPr lang="en-US" dirty="0" smtClean="0">
                <a:hlinkClick r:id="rId3" action="ppaction://hlinkfile"/>
              </a:rPr>
              <a:t>docx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078884"/>
              </p:ext>
            </p:extLst>
          </p:nvPr>
        </p:nvGraphicFramePr>
        <p:xfrm>
          <a:off x="720436" y="152400"/>
          <a:ext cx="6525491" cy="6400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6335194" imgH="9551690" progId="Word.Document.12">
                  <p:embed/>
                </p:oleObj>
              </mc:Choice>
              <mc:Fallback>
                <p:oleObj name="Document" r:id="rId4" imgW="6335194" imgH="95516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0436" y="152400"/>
                        <a:ext cx="6525491" cy="6400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04855" y="6492875"/>
            <a:ext cx="4114800" cy="365125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دکتر زینب بشیری دزفولی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5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تجهیزات وهزینه ها: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/>
          <a:lstStyle/>
          <a:p>
            <a:pPr algn="r" rtl="1"/>
            <a:r>
              <a:rPr lang="fa-IR" dirty="0" smtClean="0"/>
              <a:t>هزینه تامین نقلیه</a:t>
            </a:r>
          </a:p>
          <a:p>
            <a:pPr algn="r" rtl="1"/>
            <a:r>
              <a:rPr lang="fa-IR" dirty="0" smtClean="0"/>
              <a:t>کارانه ویزیت در منزل ( پزشک و ماما)</a:t>
            </a:r>
          </a:p>
          <a:p>
            <a:pPr algn="r" rtl="1"/>
            <a:r>
              <a:rPr lang="fa-IR" dirty="0" smtClean="0"/>
              <a:t>هزینه طراحی و چاپ(فرم، پمفلت، کارت شناسایی، کتابچه آموزشی)</a:t>
            </a:r>
          </a:p>
          <a:p>
            <a:pPr algn="r" rtl="1"/>
            <a:r>
              <a:rPr lang="fa-IR" dirty="0" smtClean="0"/>
              <a:t>.</a:t>
            </a:r>
          </a:p>
          <a:p>
            <a:pPr algn="r" rtl="1"/>
            <a:r>
              <a:rPr lang="fa-IR" dirty="0" smtClean="0"/>
              <a:t>.</a:t>
            </a:r>
          </a:p>
          <a:p>
            <a:pPr algn="r" rtl="1"/>
            <a:r>
              <a:rPr lang="fa-IR" dirty="0" smtClean="0"/>
              <a:t>.</a:t>
            </a:r>
          </a:p>
          <a:p>
            <a:pPr algn="r" rt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دکتر زینب بشیری دزفولی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6"/>
            <a:ext cx="10515600" cy="1145020"/>
          </a:xfrm>
          <a:prstGeom prst="rect">
            <a:avLst/>
          </a:prstGeom>
          <a:solidFill>
            <a:srgbClr val="FFCC99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en-US" sz="36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Titr" panose="00000700000000000000" pitchFamily="2" charset="-78"/>
              </a:rPr>
              <a:t>  </a:t>
            </a:r>
            <a:r>
              <a:rPr lang="fa-IR" sz="36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Titr" panose="00000700000000000000" pitchFamily="2" charset="-78"/>
              </a:rPr>
              <a:t>تجهیزات و هزینه ها:</a:t>
            </a:r>
            <a:endParaRPr lang="en-US" sz="36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11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دکتر زینب بشیری دزفولی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12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551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2  Titr</vt:lpstr>
      <vt:lpstr>Arial</vt:lpstr>
      <vt:lpstr>B Mitra</vt:lpstr>
      <vt:lpstr>B Nazanin</vt:lpstr>
      <vt:lpstr>B Titr</vt:lpstr>
      <vt:lpstr>Calibri</vt:lpstr>
      <vt:lpstr>Calibri Light</vt:lpstr>
      <vt:lpstr>Times New Roman</vt:lpstr>
      <vt:lpstr>Office Theme</vt:lpstr>
      <vt:lpstr>Document</vt:lpstr>
      <vt:lpstr>برنامه  مراقبت از نوزاد پرخطر در منزل Home care</vt:lpstr>
      <vt:lpstr>مراقبت از نوزاد پرخطر در منزل</vt:lpstr>
      <vt:lpstr>اهداف برنامه:  هدف کلی: کاهش مرگ نوزاد</vt:lpstr>
      <vt:lpstr>  برنامه ریزی:</vt:lpstr>
      <vt:lpstr>برنامه ریزی:</vt:lpstr>
      <vt:lpstr>فرآیند اجرای برنامه:  home careفلوچارت.docx</vt:lpstr>
      <vt:lpstr>تجهیزات وهزینه ها: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برنامه  مراقبت از نوزاد پرخطر در منزل Home care</dc:title>
  <dc:creator>Pixel</dc:creator>
  <cp:lastModifiedBy>زینب بشیری دزفولی</cp:lastModifiedBy>
  <cp:revision>18</cp:revision>
  <dcterms:created xsi:type="dcterms:W3CDTF">2023-05-12T14:48:40Z</dcterms:created>
  <dcterms:modified xsi:type="dcterms:W3CDTF">2023-05-22T11:36:01Z</dcterms:modified>
</cp:coreProperties>
</file>